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80" r:id="rId3"/>
    <p:sldId id="291" r:id="rId4"/>
    <p:sldId id="296" r:id="rId5"/>
    <p:sldId id="257" r:id="rId6"/>
    <p:sldId id="297" r:id="rId7"/>
    <p:sldId id="298" r:id="rId8"/>
    <p:sldId id="299" r:id="rId9"/>
    <p:sldId id="301" r:id="rId10"/>
    <p:sldId id="300" r:id="rId11"/>
    <p:sldId id="302" r:id="rId12"/>
    <p:sldId id="303" r:id="rId13"/>
    <p:sldId id="304" r:id="rId14"/>
    <p:sldId id="305" r:id="rId15"/>
    <p:sldId id="276" r:id="rId16"/>
    <p:sldId id="295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89455" autoAdjust="0"/>
  </p:normalViewPr>
  <p:slideViewPr>
    <p:cSldViewPr snapToGrid="0">
      <p:cViewPr varScale="1">
        <p:scale>
          <a:sx n="77" d="100"/>
          <a:sy n="77" d="100"/>
        </p:scale>
        <p:origin x="9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BCD46-0E65-4399-BC73-88317F453D03}" type="datetimeFigureOut">
              <a:rPr lang="ru-RU" smtClean="0"/>
              <a:t>ср 24.05.2023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CF1DC-0B57-476A-8A24-920C217D75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1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79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814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95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189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01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78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190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93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28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351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756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87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EFA34-CE40-425D-B56E-50C946FB8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3FC09A-3566-46D0-9EDA-D72FC486B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3E6F68-1A20-469D-AA0F-D24A43E3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C8BC-90F4-427A-8252-0969CBECAAD6}" type="datetime1">
              <a:rPr lang="ru-RU" smtClean="0"/>
              <a:t>ср 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02F6E5-EEC1-412A-8A04-304CE5BD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6F5A80-797C-46EA-A57F-C17F85E7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73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0E1C9-F9A1-4CB5-B745-52DDB26B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1723A7-7F86-47EF-BAC4-EE4F8E850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E108A4-2DB2-49E8-BD30-A17CEBFE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E68E-9D30-481A-9530-E97F7E960701}" type="datetime1">
              <a:rPr lang="ru-RU" smtClean="0"/>
              <a:t>ср 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6AFF9A-00F8-4D9C-B773-E0FF7997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34B274-46B2-490F-9353-D0EBA88D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17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157B068-EEE9-45D4-BC25-E158CA593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5CECDD-C393-4156-ABB2-95E702093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A3BA0A-261A-4689-ACD4-F4E9AE1A5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E763-A1ED-4C4F-ABDB-0AA09962DFBB}" type="datetime1">
              <a:rPr lang="ru-RU" smtClean="0"/>
              <a:t>ср 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54E8FE-DF23-45EC-A632-60BAFC01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808A3B-07D5-4499-AC55-19F56587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68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0A854-D1F1-4022-9C5B-3B98749D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DEDE5F-5061-4C4D-9F74-AE1B7AA76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F1BF23-8099-454F-8503-F7DF8900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4DBF7-0011-4CC8-B4DC-4D4CCBCC3CB9}" type="datetime1">
              <a:rPr lang="ru-RU" smtClean="0"/>
              <a:t>ср 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6D8D36-CF29-40DB-A2B8-6F24806A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731668-74DF-40DF-A785-07EC1CFD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F689F-4B26-4806-BC91-B0FC50EC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9CE497-9B9D-4C31-BB5A-25A53FF06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64850C-F44A-4D54-BA0E-EF9DD087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EFB8-79F9-4E13-8B21-81C1C18C487C}" type="datetime1">
              <a:rPr lang="ru-RU" smtClean="0"/>
              <a:t>ср 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D49C09-3888-49C5-B38E-3FD96A3C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97B9F2-FE88-46FF-926A-726EE666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11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28146-FBCF-4D6B-974F-B8692CA8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94D444-2A14-4E57-9A61-2DD692BC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C2CE7F-44E4-41B7-B33D-FF97061C4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2F5DDF-39F9-4FF8-8D51-2BABBA12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5EC7-2E67-43F5-9295-47FE3923E098}" type="datetime1">
              <a:rPr lang="ru-RU" smtClean="0"/>
              <a:t>ср 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6719F4-FCF0-48F6-998E-89EFC314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9D720A-AF68-4871-A247-D576930D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2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F6FBE-6110-49B9-AC77-AC8EEB1F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60ED91-8361-4044-8CB6-6AD75DF93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6B0F9F-C93B-488B-B080-50E9B4DFF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7F5334-1268-46E9-8890-E118C6114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8774A-A720-4A58-B810-52ADB408E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CE8658F-232F-4857-9ADC-842DBA62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3C54-8D21-4C5A-9221-1140DAF374FE}" type="datetime1">
              <a:rPr lang="ru-RU" smtClean="0"/>
              <a:t>ср 24.05.2023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B2C96A-AEDF-453C-A9B8-F7F6555D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7CEB29-7A75-4BB9-AEE8-A7E3203E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59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D762C-489A-4786-8DE2-B09640A5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C0C7355-6F1A-4649-BF93-A9B83AFE8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A9C89-310B-4FEF-8ED5-C9900C592940}" type="datetime1">
              <a:rPr lang="ru-RU" smtClean="0"/>
              <a:t>ср 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AE91DE-25DD-4286-9F5C-03E51A3D7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1B4673-1DC5-4601-BCF7-DFA2CEF8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11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64D7CB9-5F57-44FC-AA16-097F8BAE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CF101-A107-4D08-BDED-AF84BB408E26}" type="datetime1">
              <a:rPr lang="ru-RU" smtClean="0"/>
              <a:t>ср 24.05.2023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36EB4B-3578-484D-8419-B5E84CBE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5D1D57-754A-4966-9F8C-CD952B62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99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C16E9-D65F-43AB-BADB-DFB508B1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1F66A-EDCE-4058-B8F8-F149F30BA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4E59BF-04DF-440D-853A-51ECFDF48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B1965B-D286-4361-96FC-9360C8DB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B8D5-4B3C-40DE-A89D-E0365C7ECA7D}" type="datetime1">
              <a:rPr lang="ru-RU" smtClean="0"/>
              <a:t>ср 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8ADE9D-45E3-4215-B6DD-D4F6E486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416BE2-626B-4352-8425-BCDD5302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231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309B99-4FBD-4312-92FA-2F3EF163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D2F6780-85F9-4359-B336-ED0071C04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38884D-2487-4AB8-82A2-8FE0FA14B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30DE1E-A5FB-47D6-BDAD-AEE9EAEA9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BFCF-2193-4C39-B35C-CA69A7F98112}" type="datetime1">
              <a:rPr lang="ru-RU" smtClean="0"/>
              <a:t>ср 24.05.2023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C086AD-60EF-471F-A677-4BE7D854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1544B7-6DF6-4547-95E6-6015BDAE5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77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B837F6-0E19-4103-BE42-FBD506BA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2472A0-1E55-4524-8ED1-9A9E4D05F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285B5D-6EBB-44B8-AA50-28D6E3801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85516-BB2F-4D65-90A3-30D8C4A5DD32}" type="datetime1">
              <a:rPr lang="ru-RU" smtClean="0"/>
              <a:t>ср 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064F2F-B6B2-45C9-92D4-4A48ABFAE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1BA54E-B7B3-44FA-B087-5C0EDE785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31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gif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jpe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image" Target="../media/image32.gif"/><Relationship Id="rId4" Type="http://schemas.openxmlformats.org/officeDocument/2006/relationships/image" Target="../media/image35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E21DEA-04EC-4D1B-9414-A98BE48DFB33}"/>
              </a:ext>
            </a:extLst>
          </p:cNvPr>
          <p:cNvSpPr txBox="1"/>
          <p:nvPr/>
        </p:nvSpPr>
        <p:spPr>
          <a:xfrm>
            <a:off x="520823" y="238776"/>
            <a:ext cx="11150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«КУБАНСКИЙ ГОСУДАРСТВЕННЫЙ УНИВЕРСИТЕТ»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(ФГБОУ ВО «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КубГУ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 </a:t>
            </a:r>
            <a:endParaRPr lang="ru-RU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E0DF9-DD27-4E4D-80C2-A61AEA9FEFFE}"/>
              </a:ext>
            </a:extLst>
          </p:cNvPr>
          <p:cNvSpPr txBox="1"/>
          <p:nvPr/>
        </p:nvSpPr>
        <p:spPr>
          <a:xfrm>
            <a:off x="3048739" y="1151423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КУРСОВАЯ РАБОТА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D35E7-E61B-496C-9FB0-9C083B773FE7}"/>
              </a:ext>
            </a:extLst>
          </p:cNvPr>
          <p:cNvSpPr txBox="1"/>
          <p:nvPr/>
        </p:nvSpPr>
        <p:spPr>
          <a:xfrm>
            <a:off x="3048739" y="181784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вычислительных технологий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78756-DA0F-4775-AC2F-5B1184795496}"/>
              </a:ext>
            </a:extLst>
          </p:cNvPr>
          <p:cNvSpPr txBox="1"/>
          <p:nvPr/>
        </p:nvSpPr>
        <p:spPr>
          <a:xfrm>
            <a:off x="2290694" y="2671475"/>
            <a:ext cx="788311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ПРОГРАММНАЯ ОПТИМИЗАЦИЯ АЛГОРИТМА СЛИЗЕВИКА ПОСТРОЕНИЯ МАРШРУТНОЙ СЕТИ</a:t>
            </a:r>
            <a:endParaRPr lang="ru-RU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39F8C-2558-4AD1-9894-6901F8CC231A}"/>
              </a:ext>
            </a:extLst>
          </p:cNvPr>
          <p:cNvSpPr txBox="1"/>
          <p:nvPr/>
        </p:nvSpPr>
        <p:spPr>
          <a:xfrm>
            <a:off x="7890655" y="4031199"/>
            <a:ext cx="40057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Выполнил: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студент гр. 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36</a:t>
            </a: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направления 02.03.02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Гиренко Д. 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Е</a:t>
            </a:r>
            <a:r>
              <a:rPr lang="ru-RU" sz="1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6D02-3EF6-4FEE-8AB8-7938621EEFD0}"/>
              </a:ext>
            </a:extLst>
          </p:cNvPr>
          <p:cNvSpPr txBox="1"/>
          <p:nvPr/>
        </p:nvSpPr>
        <p:spPr>
          <a:xfrm>
            <a:off x="7890655" y="5194772"/>
            <a:ext cx="400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Руководитель: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канд. техн. наук, доц. </a:t>
            </a: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Т. А. </a:t>
            </a:r>
            <a:endParaRPr lang="ru-RU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F2A03-4F15-4CF1-846E-A5066C353CC7}"/>
              </a:ext>
            </a:extLst>
          </p:cNvPr>
          <p:cNvSpPr txBox="1"/>
          <p:nvPr/>
        </p:nvSpPr>
        <p:spPr>
          <a:xfrm>
            <a:off x="3047259" y="6249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Краснодар 2023</a:t>
            </a:r>
          </a:p>
        </p:txBody>
      </p:sp>
    </p:spTree>
    <p:extLst>
      <p:ext uri="{BB962C8B-B14F-4D97-AF65-F5344CB8AC3E}">
        <p14:creationId xmlns:p14="http://schemas.microsoft.com/office/powerpoint/2010/main" val="1459286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BFE63B-3344-B918-7B56-F452CAE3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00" y="1396951"/>
            <a:ext cx="3049000" cy="20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ssa.webp">
            <a:extLst>
              <a:ext uri="{FF2B5EF4-FFF2-40B4-BE49-F238E27FC236}">
                <a16:creationId xmlns:a16="http://schemas.microsoft.com/office/drawing/2014/main" id="{7A17FF07-8835-78E9-065E-E999AB120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09" y="1396951"/>
            <a:ext cx="3049000" cy="20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B89051D-F7C2-E139-5CAB-4A0CC7C71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11" y="1396951"/>
            <a:ext cx="3050729" cy="20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bahn-light-blur-time-lapse.webp">
            <a:extLst>
              <a:ext uri="{FF2B5EF4-FFF2-40B4-BE49-F238E27FC236}">
                <a16:creationId xmlns:a16="http://schemas.microsoft.com/office/drawing/2014/main" id="{5DFE4309-D1E0-DD50-3056-50D28AB49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29" y="1396951"/>
            <a:ext cx="3045251" cy="20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7AC13-F666-C777-E017-34D8332E5702}"/>
              </a:ext>
            </a:extLst>
          </p:cNvPr>
          <p:cNvSpPr txBox="1"/>
          <p:nvPr/>
        </p:nvSpPr>
        <p:spPr>
          <a:xfrm>
            <a:off x="195853" y="3532530"/>
            <a:ext cx="283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D2725-5458-2EBD-71A1-9069DB3ABD76}"/>
              </a:ext>
            </a:extLst>
          </p:cNvPr>
          <p:cNvSpPr txBox="1"/>
          <p:nvPr/>
        </p:nvSpPr>
        <p:spPr>
          <a:xfrm>
            <a:off x="225723" y="4129787"/>
            <a:ext cx="2811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 сколько раз веса больше, чем в минимальном остове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43138-03E1-91A5-A9D1-424F27226B3A}"/>
              </a:ext>
            </a:extLst>
          </p:cNvPr>
          <p:cNvSpPr txBox="1"/>
          <p:nvPr/>
        </p:nvSpPr>
        <p:spPr>
          <a:xfrm>
            <a:off x="3027090" y="3532530"/>
            <a:ext cx="283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F2E99-3E66-A220-8FE7-D355EB90CF70}"/>
              </a:ext>
            </a:extLst>
          </p:cNvPr>
          <p:cNvSpPr txBox="1"/>
          <p:nvPr/>
        </p:nvSpPr>
        <p:spPr>
          <a:xfrm>
            <a:off x="3056960" y="4129787"/>
            <a:ext cx="281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 сколько раз кратчайшие маршруты длиннее расстояния между вершинами с множителями в виде размера потока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C90FA-FBC2-6931-6B27-9C241746AEBF}"/>
              </a:ext>
            </a:extLst>
          </p:cNvPr>
          <p:cNvSpPr txBox="1"/>
          <p:nvPr/>
        </p:nvSpPr>
        <p:spPr>
          <a:xfrm>
            <a:off x="6321703" y="3532530"/>
            <a:ext cx="283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FE160-9CE9-8B48-2B41-3DE5F5DF567B}"/>
              </a:ext>
            </a:extLst>
          </p:cNvPr>
          <p:cNvSpPr txBox="1"/>
          <p:nvPr/>
        </p:nvSpPr>
        <p:spPr>
          <a:xfrm>
            <a:off x="6351573" y="4129787"/>
            <a:ext cx="28113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+ какая часть потока находится в зоне риска при исключении одного из рёбер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4423F-FC11-0CC8-1FA3-91D3C0F84B28}"/>
              </a:ext>
            </a:extLst>
          </p:cNvPr>
          <p:cNvSpPr txBox="1"/>
          <p:nvPr/>
        </p:nvSpPr>
        <p:spPr>
          <a:xfrm>
            <a:off x="9172860" y="3532530"/>
            <a:ext cx="283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E237C-0BFD-6611-FB2A-267BF3BC8DEC}"/>
              </a:ext>
            </a:extLst>
          </p:cNvPr>
          <p:cNvSpPr txBox="1"/>
          <p:nvPr/>
        </p:nvSpPr>
        <p:spPr>
          <a:xfrm>
            <a:off x="9202730" y="4129787"/>
            <a:ext cx="281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 сколько раз максимальное значение потока больше максимального значения потока полного графа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1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11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C7A11-FBE6-F2F2-1E1A-876C652EFFB3}"/>
              </a:ext>
            </a:extLst>
          </p:cNvPr>
          <p:cNvSpPr txBox="1"/>
          <p:nvPr/>
        </p:nvSpPr>
        <p:spPr>
          <a:xfrm>
            <a:off x="4501584" y="4940670"/>
            <a:ext cx="2252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Вес: 1.76381</a:t>
            </a:r>
          </a:p>
          <a:p>
            <a:r>
              <a:rPr lang="ru-RU" dirty="0"/>
              <a:t>Расстояние: 1.90919</a:t>
            </a:r>
          </a:p>
          <a:p>
            <a:r>
              <a:rPr lang="ru-RU" dirty="0"/>
              <a:t>Устойчивость: 1.2215</a:t>
            </a:r>
          </a:p>
          <a:p>
            <a:r>
              <a:rPr lang="ru-RU" dirty="0"/>
              <a:t>Поток: 1.11864</a:t>
            </a:r>
          </a:p>
        </p:txBody>
      </p:sp>
      <p:pic>
        <p:nvPicPr>
          <p:cNvPr id="8" name="Рисунок 7" descr="Изображение выглядит как линия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6A3F9F0C-E4DD-EE85-9052-BCC86D276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84" y="1717538"/>
            <a:ext cx="3135734" cy="31357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429228-E7E8-AE12-F132-B350BD6A9F39}"/>
              </a:ext>
            </a:extLst>
          </p:cNvPr>
          <p:cNvSpPr txBox="1"/>
          <p:nvPr/>
        </p:nvSpPr>
        <p:spPr>
          <a:xfrm>
            <a:off x="900714" y="4938176"/>
            <a:ext cx="2577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Вес: 3.40523</a:t>
            </a:r>
          </a:p>
          <a:p>
            <a:r>
              <a:rPr lang="ru-RU" dirty="0"/>
              <a:t>Расстояние: 1.24037</a:t>
            </a:r>
          </a:p>
          <a:p>
            <a:r>
              <a:rPr lang="ru-RU" dirty="0"/>
              <a:t>Устойчивость: 1.23677</a:t>
            </a:r>
          </a:p>
          <a:p>
            <a:r>
              <a:rPr lang="ru-RU" dirty="0"/>
              <a:t>Поток: 1.10169</a:t>
            </a:r>
          </a:p>
        </p:txBody>
      </p:sp>
      <p:pic>
        <p:nvPicPr>
          <p:cNvPr id="12" name="Рисунок 11" descr="Изображение выглядит как линия, зеленый, лазер&#10;&#10;Автоматически созданное описание">
            <a:extLst>
              <a:ext uri="{FF2B5EF4-FFF2-40B4-BE49-F238E27FC236}">
                <a16:creationId xmlns:a16="http://schemas.microsoft.com/office/drawing/2014/main" id="{EFAAB9E1-9C38-8219-C7AC-662E05C16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14" y="1926199"/>
            <a:ext cx="2927073" cy="292707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линия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90E2476C-0CDD-1713-09A7-E8EDB376E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15" y="1421818"/>
            <a:ext cx="3431454" cy="3431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6D670B-F426-5096-A432-F724FD027E52}"/>
              </a:ext>
            </a:extLst>
          </p:cNvPr>
          <p:cNvSpPr txBox="1"/>
          <p:nvPr/>
        </p:nvSpPr>
        <p:spPr>
          <a:xfrm>
            <a:off x="8311115" y="4938176"/>
            <a:ext cx="378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Вес: 1.72144</a:t>
            </a:r>
          </a:p>
          <a:p>
            <a:r>
              <a:rPr lang="ru-RU" dirty="0"/>
              <a:t>Расстояние: 1.26286</a:t>
            </a:r>
          </a:p>
          <a:p>
            <a:r>
              <a:rPr lang="ru-RU" dirty="0"/>
              <a:t>Устойчивость: 1.18704</a:t>
            </a:r>
          </a:p>
          <a:p>
            <a:r>
              <a:rPr lang="ru-RU" dirty="0"/>
              <a:t>Поток: 1.25424</a:t>
            </a:r>
          </a:p>
        </p:txBody>
      </p:sp>
    </p:spTree>
    <p:extLst>
      <p:ext uri="{BB962C8B-B14F-4D97-AF65-F5344CB8AC3E}">
        <p14:creationId xmlns:p14="http://schemas.microsoft.com/office/powerpoint/2010/main" val="307889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12</a:t>
            </a:fld>
            <a:endParaRPr lang="ru-RU"/>
          </a:p>
        </p:txBody>
      </p:sp>
      <p:pic>
        <p:nvPicPr>
          <p:cNvPr id="11" name="Рисунок 10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3F8DD96-DEBB-182C-3C5C-B5997899E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1" y="136525"/>
            <a:ext cx="11832522" cy="66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95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rtworks-000478824060-9pupkh-t3000x3000.webp">
            <a:extLst>
              <a:ext uri="{FF2B5EF4-FFF2-40B4-BE49-F238E27FC236}">
                <a16:creationId xmlns:a16="http://schemas.microsoft.com/office/drawing/2014/main" id="{413D28B3-C1ED-1215-A51B-5C057138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4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13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r="40466" b="-1"/>
          <a:stretch/>
        </p:blipFill>
        <p:spPr>
          <a:xfrm>
            <a:off x="-9940" y="10"/>
            <a:ext cx="382656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r="40466" b="-1"/>
          <a:stretch/>
        </p:blipFill>
        <p:spPr>
          <a:xfrm flipH="1">
            <a:off x="8365431" y="-1"/>
            <a:ext cx="3826568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6423A2E-D99A-B673-356B-1B5F38586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7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61" y="-12"/>
            <a:ext cx="12192001" cy="722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93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>
            <a:extLst>
              <a:ext uri="{FF2B5EF4-FFF2-40B4-BE49-F238E27FC236}">
                <a16:creationId xmlns:a16="http://schemas.microsoft.com/office/drawing/2014/main" id="{AEC2A421-E098-FA1A-7074-B280D0E6A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AF8186E-2D2A-7E9B-75D3-3A2FF0C2F4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14</a:t>
            </a:fld>
            <a:endParaRPr lang="ru-RU"/>
          </a:p>
        </p:txBody>
      </p:sp>
      <p:pic>
        <p:nvPicPr>
          <p:cNvPr id="7" name="Рисунок 6" descr="Изображение выглядит как текст, снимок экрана, программное обеспечение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3429F6BA-FCC3-42CF-185A-8A1F7B5B7D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5" b="21364"/>
          <a:stretch/>
        </p:blipFill>
        <p:spPr>
          <a:xfrm>
            <a:off x="414129" y="724918"/>
            <a:ext cx="11363741" cy="54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6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C140FC-7A9E-7EBC-740C-6F052C9B2B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BD5225B9-F20B-89CB-96A1-ADBB0CBEC3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r="40466" b="-1"/>
          <a:stretch/>
        </p:blipFill>
        <p:spPr>
          <a:xfrm flipH="1">
            <a:off x="6086040" y="-10077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4" name="Рисунок 13" descr="Изображение выглядит как текст, снимок экрана, программное обеспечение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B788F1D4-4283-68F9-8115-0392DC4877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5" b="21364"/>
          <a:stretch/>
        </p:blipFill>
        <p:spPr>
          <a:xfrm rot="1225629">
            <a:off x="7906134" y="418550"/>
            <a:ext cx="4316935" cy="205449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FDDA1CD6-BC9C-6CF5-6290-BCE9CF802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5612">
            <a:off x="5154631" y="4151362"/>
            <a:ext cx="3798957" cy="2136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1A052-8D5C-4F76-BC69-47AFADB9537F}"/>
              </a:ext>
            </a:extLst>
          </p:cNvPr>
          <p:cNvSpPr txBox="1"/>
          <p:nvPr/>
        </p:nvSpPr>
        <p:spPr>
          <a:xfrm>
            <a:off x="1277172" y="98059"/>
            <a:ext cx="244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C1803-FCF7-4A28-9A56-235700CF33C2}"/>
              </a:ext>
            </a:extLst>
          </p:cNvPr>
          <p:cNvSpPr txBox="1"/>
          <p:nvPr/>
        </p:nvSpPr>
        <p:spPr>
          <a:xfrm>
            <a:off x="0" y="682834"/>
            <a:ext cx="4998027" cy="6038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Были 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поставлены и успешно решены следующие задачи: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1)	Изучение и применены для разработки метрик потребности бизнеса в задаче построения маршрутной сети и методы алгоритмического построения оных.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2)	Реализованы алгоритмы построения маршрутной сети и методы вычисления метрических показателей;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3)	Создано десктопное приложение для удобного управления работы алгоритма.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15</a:t>
            </a:fld>
            <a:endParaRPr lang="ru-RU"/>
          </a:p>
        </p:txBody>
      </p:sp>
      <p:pic>
        <p:nvPicPr>
          <p:cNvPr id="13" name="Рисунок 12" descr="Изображение выглядит как беспозвоночное, кишечнополостное, медуза, гидроид&#10;&#10;Автоматически созданное описание">
            <a:extLst>
              <a:ext uri="{FF2B5EF4-FFF2-40B4-BE49-F238E27FC236}">
                <a16:creationId xmlns:a16="http://schemas.microsoft.com/office/drawing/2014/main" id="{F433F5C4-5A13-7F1D-69D8-3EE9EB762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2432">
            <a:off x="5719817" y="1789424"/>
            <a:ext cx="3720854" cy="209298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женщина, белый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7FDDF86C-A2B8-4516-679F-A24C94FD7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9735">
            <a:off x="9382376" y="4382200"/>
            <a:ext cx="2805056" cy="2805056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линия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03243002-32AE-2F81-E818-37BF7AA1DD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97">
            <a:off x="7814910" y="2100268"/>
            <a:ext cx="3431454" cy="34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34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34E3D5-8D40-1D8B-8FCB-F96F552A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5D0937-F97B-A940-9D6B-952D56FBF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9344E-79CF-F0B4-1CBD-83AE2B4E884C}"/>
              </a:ext>
            </a:extLst>
          </p:cNvPr>
          <p:cNvSpPr txBox="1"/>
          <p:nvPr/>
        </p:nvSpPr>
        <p:spPr>
          <a:xfrm>
            <a:off x="3461302" y="6154191"/>
            <a:ext cx="5269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40985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0DEB167-0BB6-4C11-A555-49BFE6F5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</a:t>
            </a:fld>
            <a:endParaRPr lang="ru-RU"/>
          </a:p>
        </p:txBody>
      </p:sp>
      <p:pic>
        <p:nvPicPr>
          <p:cNvPr id="4" name="Рисунок 3" descr="Изображение выглядит как беспозвоночное, кишечнополостное, медуза, гидроид&#10;&#10;Автоматически созданное описание">
            <a:extLst>
              <a:ext uri="{FF2B5EF4-FFF2-40B4-BE49-F238E27FC236}">
                <a16:creationId xmlns:a16="http://schemas.microsoft.com/office/drawing/2014/main" id="{F8902C57-AB10-F1D9-7E25-FE87D47B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7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>
            <a:extLst>
              <a:ext uri="{FF2B5EF4-FFF2-40B4-BE49-F238E27FC236}">
                <a16:creationId xmlns:a16="http://schemas.microsoft.com/office/drawing/2014/main" id="{9A62301B-8DB9-7A9A-B2F9-A06048C1D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>
            <a:off x="5100111" y="-510010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EC60CAEC-07E8-20FE-65B8-F9FAB23F0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 flipH="1">
            <a:off x="5000772" y="-433673"/>
            <a:ext cx="2290900" cy="12292446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C088EA-CC7E-9808-A9B1-B0B1D430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 descr="Изображение выглядит как дождь, природ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93E68EEF-EEA1-4306-D2E2-FDA2C26EE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37" y="0"/>
            <a:ext cx="3697359" cy="3697359"/>
          </a:xfrm>
          <a:prstGeom prst="rect">
            <a:avLst/>
          </a:prstGeom>
        </p:spPr>
      </p:pic>
      <p:pic>
        <p:nvPicPr>
          <p:cNvPr id="6" name="Рисунок 5" descr="Изображение выглядит как женщина, белый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3A1735E6-74CC-2201-5976-8FD09BB97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21" y="0"/>
            <a:ext cx="3697358" cy="3697358"/>
          </a:xfrm>
          <a:prstGeom prst="rect">
            <a:avLst/>
          </a:prstGeom>
        </p:spPr>
      </p:pic>
      <p:pic>
        <p:nvPicPr>
          <p:cNvPr id="8" name="Рисунок 7" descr="Изображение выглядит как ночь, легкий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CA7D48DB-DE6E-FCFF-5FB8-0FDA6829E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3697358" cy="36973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87D376-24D8-53DC-2001-D17BD6924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3799714"/>
            <a:ext cx="12191999" cy="30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9518A1EF-3181-0A04-30AD-235DD491B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CAE373-DC27-9101-D0E4-8AB746F64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7598396-C27C-5DB0-EA7E-5A2E051D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2AAB5F-63EC-6284-5639-BE5C9AB51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3520891" cy="68580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искусство, звезда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CFE412F8-8F3B-9372-3A51-7BB68E775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18450"/>
            <a:ext cx="19050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F0CD8C-D19F-8FEB-D9BC-0D51610ADDE6}"/>
              </a:ext>
            </a:extLst>
          </p:cNvPr>
          <p:cNvSpPr txBox="1"/>
          <p:nvPr/>
        </p:nvSpPr>
        <p:spPr>
          <a:xfrm>
            <a:off x="3831535" y="1941890"/>
            <a:ext cx="452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Реальный размер выходного файла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FBE6B2-CE2F-CB9B-BEDA-6DD7B5191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535" y="2396218"/>
            <a:ext cx="8360445" cy="44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DB1D8C8-224B-7DE0-5E82-49DE115C68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20" y="10"/>
            <a:ext cx="199178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8F6297-06DF-83DF-96AA-7D19AC548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9901101" y="-1"/>
            <a:ext cx="229090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6D6D6-94B7-4EE4-AC1F-941299CE7928}"/>
              </a:ext>
            </a:extLst>
          </p:cNvPr>
          <p:cNvSpPr txBox="1"/>
          <p:nvPr/>
        </p:nvSpPr>
        <p:spPr>
          <a:xfrm>
            <a:off x="1633312" y="2500295"/>
            <a:ext cx="9217897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Научная новизна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заключается в том, что разработанное новое решение задачи построения оптимальной маршрутной сети автоматизируется для исключения столь большой роли человека в задаче.</a:t>
            </a:r>
            <a:endParaRPr lang="en-US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3732923-322E-40F6-9C59-D926DAFB5E7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523E-576C-4408-BED3-27BF4058CB85}"/>
              </a:ext>
            </a:extLst>
          </p:cNvPr>
          <p:cNvSpPr txBox="1"/>
          <p:nvPr/>
        </p:nvSpPr>
        <p:spPr>
          <a:xfrm>
            <a:off x="1633312" y="514039"/>
            <a:ext cx="9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реализовать программную автоматизацию формирования лучшего решения задачи построения маршрутной сети при помощи алгоритма слизевика и предоставить удобный интерфейс пользователю.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AC74B-FCE1-47CC-B686-4F2FCBA3D10C}"/>
              </a:ext>
            </a:extLst>
          </p:cNvPr>
          <p:cNvSpPr txBox="1"/>
          <p:nvPr/>
        </p:nvSpPr>
        <p:spPr>
          <a:xfrm>
            <a:off x="1630264" y="4422128"/>
            <a:ext cx="9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 значимость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 курсовой работы заключается в результатах исследования, которые пригодятся для дальнейшей работы над решением поставленной задачи и реализацией полного алгоритма до модели чёрного ящика.</a:t>
            </a:r>
          </a:p>
        </p:txBody>
      </p:sp>
    </p:spTree>
    <p:extLst>
      <p:ext uri="{BB962C8B-B14F-4D97-AF65-F5344CB8AC3E}">
        <p14:creationId xmlns:p14="http://schemas.microsoft.com/office/powerpoint/2010/main" val="366203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6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6" name="Рисунок 5" descr="Изображение выглядит как ожерелье, ночь&#10;&#10;Автоматически созданное описание">
            <a:extLst>
              <a:ext uri="{FF2B5EF4-FFF2-40B4-BE49-F238E27FC236}">
                <a16:creationId xmlns:a16="http://schemas.microsoft.com/office/drawing/2014/main" id="{32A6E8E9-B1EF-4695-9AD8-55EA2E9C7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55762"/>
            <a:ext cx="2902227" cy="2902227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мнота, черный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A37F144E-CF50-362C-C148-157D4FFC2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20" y="3955772"/>
            <a:ext cx="2902228" cy="29022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C06A581-AF39-1D3A-BB84-418FDBAC2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7" y="0"/>
            <a:ext cx="8153358" cy="3955761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мнота, ночь&#10;&#10;Автоматически созданное описание">
            <a:extLst>
              <a:ext uri="{FF2B5EF4-FFF2-40B4-BE49-F238E27FC236}">
                <a16:creationId xmlns:a16="http://schemas.microsoft.com/office/drawing/2014/main" id="{9FE5400B-1237-DD70-4D41-83CB69F25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452" y="3955772"/>
            <a:ext cx="2902228" cy="2902228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6ADE44E2-150F-2427-7021-4914FEBEC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772" y="3955761"/>
            <a:ext cx="2902228" cy="29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7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4AE8C0-7E8F-C706-6534-1A8EEFAC4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15" y="3498597"/>
            <a:ext cx="3359431" cy="3359431"/>
          </a:xfrm>
          <a:prstGeom prst="rect">
            <a:avLst/>
          </a:prstGeom>
        </p:spPr>
      </p:pic>
      <p:pic>
        <p:nvPicPr>
          <p:cNvPr id="10" name="Рисунок 9" descr="Изображение выглядит как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BAD227E4-7B3A-0463-0955-C6C65D101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92" y="-11"/>
            <a:ext cx="3359415" cy="33594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1AC6598-3319-EB0E-D681-8047E4039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8" y="99604"/>
            <a:ext cx="4196038" cy="13713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1D645F-7865-C248-4808-9AA6E53BD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19" y="1759267"/>
            <a:ext cx="3359415" cy="499912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24CF52F-9DED-59F4-8BD4-78CBFD9263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653" y="79709"/>
            <a:ext cx="4196038" cy="243416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12CCDDB-7E38-6B06-B47C-F8AC3F74C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9692" y="3241829"/>
            <a:ext cx="4200999" cy="35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26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8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4" name="Рисунок 13" descr="Изображение выглядит как паутина&#10;&#10;Автоматически созданное описание со средним доверительным уровнем">
            <a:extLst>
              <a:ext uri="{FF2B5EF4-FFF2-40B4-BE49-F238E27FC236}">
                <a16:creationId xmlns:a16="http://schemas.microsoft.com/office/drawing/2014/main" id="{F2CE6ED5-FDBA-E25C-10B9-0473956DB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1" y="1421289"/>
            <a:ext cx="4015410" cy="401541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816903A0-EE52-5D56-FD9B-29773E844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35" y="1421289"/>
            <a:ext cx="4015410" cy="401541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зеленый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B0505541-46FB-0F34-BFF3-16094D2A7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611" y="1421290"/>
            <a:ext cx="4015409" cy="40154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F2F0EE-FDEE-A6B1-3137-6F97A0875D95}"/>
              </a:ext>
            </a:extLst>
          </p:cNvPr>
          <p:cNvSpPr txBox="1"/>
          <p:nvPr/>
        </p:nvSpPr>
        <p:spPr>
          <a:xfrm>
            <a:off x="0" y="959624"/>
            <a:ext cx="400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Алгоритм слизевика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ACF8DC-6006-6831-748C-06F4E574A634}"/>
              </a:ext>
            </a:extLst>
          </p:cNvPr>
          <p:cNvSpPr txBox="1"/>
          <p:nvPr/>
        </p:nvSpPr>
        <p:spPr>
          <a:xfrm>
            <a:off x="4078326" y="959624"/>
            <a:ext cx="401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Алгоритм загрубления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AB782-B89A-67FA-37D7-C07034D057AF}"/>
              </a:ext>
            </a:extLst>
          </p:cNvPr>
          <p:cNvSpPr txBox="1"/>
          <p:nvPr/>
        </p:nvSpPr>
        <p:spPr>
          <a:xfrm>
            <a:off x="8166593" y="959623"/>
            <a:ext cx="401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Алгоритм минимизации</a:t>
            </a:r>
          </a:p>
        </p:txBody>
      </p:sp>
    </p:spTree>
    <p:extLst>
      <p:ext uri="{BB962C8B-B14F-4D97-AF65-F5344CB8AC3E}">
        <p14:creationId xmlns:p14="http://schemas.microsoft.com/office/powerpoint/2010/main" val="277625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A6C4710-D3D2-12D8-5D92-2DF6456F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9</a:t>
            </a:fld>
            <a:endParaRPr lang="ru-RU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823B40E-04FA-F3B1-B95D-D29F341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-994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3B600BE2-910C-E81F-EA57-F72518FC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6096000" y="-1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0375A42-CA78-9422-E72B-B2D5E076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750" y="1214224"/>
            <a:ext cx="7884579" cy="442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57A6F-61B1-5E70-2267-963EBC1C6C84}"/>
              </a:ext>
            </a:extLst>
          </p:cNvPr>
          <p:cNvSpPr txBox="1"/>
          <p:nvPr/>
        </p:nvSpPr>
        <p:spPr>
          <a:xfrm>
            <a:off x="3099330" y="5696878"/>
            <a:ext cx="597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SemiBold SemiConden" panose="020B0502040204020203" pitchFamily="34" charset="0"/>
              </a:rPr>
              <a:t>Идеальная реализация любой маршрутной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29572384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330</Words>
  <Application>Microsoft Office PowerPoint</Application>
  <PresentationFormat>Широкоэкранный</PresentationFormat>
  <Paragraphs>70</Paragraphs>
  <Slides>16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Bahnschrift SemiBold SemiConden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 Толстиков</dc:creator>
  <cp:lastModifiedBy>Даниил Гиренко</cp:lastModifiedBy>
  <cp:revision>291</cp:revision>
  <dcterms:created xsi:type="dcterms:W3CDTF">2021-06-03T16:48:08Z</dcterms:created>
  <dcterms:modified xsi:type="dcterms:W3CDTF">2023-05-24T09:43:13Z</dcterms:modified>
</cp:coreProperties>
</file>